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7" r:id="rId3"/>
  </p:sldMasterIdLst>
  <p:notesMasterIdLst>
    <p:notesMasterId r:id="rId9"/>
  </p:notesMasterIdLst>
  <p:sldIdLst>
    <p:sldId id="262" r:id="rId4"/>
    <p:sldId id="261" r:id="rId5"/>
    <p:sldId id="257" r:id="rId6"/>
    <p:sldId id="258"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52D832-39E2-4B9B-B2CE-91C42AFE2BD2}" type="datetimeFigureOut">
              <a:rPr lang="en-US" smtClean="0"/>
              <a:t>10/11/2016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AB1EA1-CB71-46F2-85C5-0F4C9A7501A9}" type="slidenum">
              <a:rPr lang="en-US" smtClean="0"/>
              <a:t>‹#›</a:t>
            </a:fld>
            <a:endParaRPr lang="en-US"/>
          </a:p>
        </p:txBody>
      </p:sp>
    </p:spTree>
    <p:extLst>
      <p:ext uri="{BB962C8B-B14F-4D97-AF65-F5344CB8AC3E}">
        <p14:creationId xmlns:p14="http://schemas.microsoft.com/office/powerpoint/2010/main" val="198121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44E5E4-EBE5-4E23-A440-66467895041C}" type="datetimeFigureOut">
              <a:rPr lang="en-GB" smtClean="0"/>
              <a:t>11/10/2016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3113551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44E5E4-EBE5-4E23-A440-66467895041C}" type="datetimeFigureOut">
              <a:rPr lang="en-GB" smtClean="0"/>
              <a:t>11/10/2016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1301189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44E5E4-EBE5-4E23-A440-66467895041C}" type="datetimeFigureOut">
              <a:rPr lang="en-GB" smtClean="0"/>
              <a:t>11/10/2016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1255285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8313" y="5907088"/>
            <a:ext cx="58483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9"/>
          <p:cNvSpPr>
            <a:spLocks noGrp="1"/>
          </p:cNvSpPr>
          <p:nvPr>
            <p:ph type="body" sz="quarter" idx="1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smtClean="0"/>
              <a:t>Click to edit Master text styles</a:t>
            </a:r>
          </a:p>
        </p:txBody>
      </p:sp>
      <p:sp>
        <p:nvSpPr>
          <p:cNvPr id="12" name="Text Placeholder 11"/>
          <p:cNvSpPr>
            <a:spLocks noGrp="1"/>
          </p:cNvSpPr>
          <p:nvPr>
            <p:ph type="body" sz="quarter" idx="12"/>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smtClean="0"/>
              <a:t>Click to edit Master text styles</a:t>
            </a:r>
          </a:p>
        </p:txBody>
      </p:sp>
    </p:spTree>
    <p:extLst>
      <p:ext uri="{BB962C8B-B14F-4D97-AF65-F5344CB8AC3E}">
        <p14:creationId xmlns:p14="http://schemas.microsoft.com/office/powerpoint/2010/main" val="290065498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3"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5" y="0"/>
            <a:ext cx="9144000"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2"/>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smtClean="0"/>
              <a:t>Click to edit Master text styles</a:t>
            </a:r>
          </a:p>
        </p:txBody>
      </p:sp>
    </p:spTree>
    <p:extLst>
      <p:ext uri="{BB962C8B-B14F-4D97-AF65-F5344CB8AC3E}">
        <p14:creationId xmlns:p14="http://schemas.microsoft.com/office/powerpoint/2010/main" val="2876522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7620000" cy="685800"/>
          </a:xfrm>
          <a:prstGeom prst="rect">
            <a:avLst/>
          </a:prstGeom>
        </p:spPr>
        <p:txBody>
          <a:bodyPr/>
          <a:lstStyle>
            <a:lvl1pPr>
              <a:defRPr>
                <a:latin typeface="Gill Sans" pitchFamily="34" charset="0"/>
              </a:defRPr>
            </a:lvl1pPr>
          </a:lstStyle>
          <a:p>
            <a:r>
              <a:rPr lang="en-US" smtClean="0"/>
              <a:t>Click to edit Master title style</a:t>
            </a:r>
            <a:endParaRPr lang="en-US" dirty="0"/>
          </a:p>
        </p:txBody>
      </p:sp>
      <p:sp>
        <p:nvSpPr>
          <p:cNvPr id="5" name="Chart Placeholder 4"/>
          <p:cNvSpPr>
            <a:spLocks noGrp="1"/>
          </p:cNvSpPr>
          <p:nvPr>
            <p:ph type="chart" sz="quarter" idx="1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pPr lvl="0"/>
            <a:r>
              <a:rPr lang="en-US" noProof="0" smtClean="0"/>
              <a:t>Click icon to add chart</a:t>
            </a:r>
            <a:endParaRPr lang="en-US" noProof="0" dirty="0"/>
          </a:p>
        </p:txBody>
      </p:sp>
    </p:spTree>
    <p:extLst>
      <p:ext uri="{BB962C8B-B14F-4D97-AF65-F5344CB8AC3E}">
        <p14:creationId xmlns:p14="http://schemas.microsoft.com/office/powerpoint/2010/main" val="1999537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7620000" cy="609600"/>
          </a:xfrm>
          <a:prstGeom prst="rect">
            <a:avLst/>
          </a:prstGeom>
        </p:spPr>
        <p:txBody>
          <a:bodyPr/>
          <a:lstStyle>
            <a:lvl1pPr>
              <a:defRPr sz="4400" baseline="0">
                <a:latin typeface="Gill Sans" pitchFamily="34" charset="0"/>
              </a:defRPr>
            </a:lvl1pPr>
          </a:lstStyle>
          <a:p>
            <a:r>
              <a:rPr lang="en-US" smtClean="0"/>
              <a:t>Click to edit Master title style</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pPr lvl="0"/>
            <a:r>
              <a:rPr lang="en-US" noProof="0" smtClean="0"/>
              <a:t>Click icon to add table</a:t>
            </a:r>
            <a:endParaRPr lang="en-US" noProof="0" dirty="0"/>
          </a:p>
        </p:txBody>
      </p:sp>
      <p:sp>
        <p:nvSpPr>
          <p:cNvPr id="6" name="Text Placeholder 9"/>
          <p:cNvSpPr>
            <a:spLocks noGrp="1"/>
          </p:cNvSpPr>
          <p:nvPr>
            <p:ph type="body" sz="quarter" idx="1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995658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7620000" cy="609600"/>
          </a:xfrm>
          <a:prstGeom prst="rect">
            <a:avLst/>
          </a:prstGeom>
        </p:spPr>
        <p:txBody>
          <a:bodyPr/>
          <a:lstStyle>
            <a:lvl1pPr>
              <a:defRPr baseline="0"/>
            </a:lvl1pPr>
          </a:lstStyle>
          <a:p>
            <a:r>
              <a:rPr lang="en-US" smtClean="0"/>
              <a:t>Click to edit Master title style</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pPr lvl="0"/>
            <a:r>
              <a:rPr lang="en-US" noProof="0" smtClean="0"/>
              <a:t>Click icon to add table</a:t>
            </a:r>
            <a:endParaRPr lang="en-US" noProof="0" dirty="0"/>
          </a:p>
        </p:txBody>
      </p:sp>
      <p:sp>
        <p:nvSpPr>
          <p:cNvPr id="6" name="Text Placeholder 9"/>
          <p:cNvSpPr>
            <a:spLocks noGrp="1"/>
          </p:cNvSpPr>
          <p:nvPr>
            <p:ph type="body" sz="quarter" idx="1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918312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p:nvPr>
        </p:nvSpPr>
        <p:spPr>
          <a:xfrm>
            <a:off x="457200" y="1295400"/>
            <a:ext cx="7620000" cy="1143000"/>
          </a:xfrm>
          <a:prstGeom prst="rect">
            <a:avLst/>
          </a:prstGeom>
        </p:spPr>
        <p:txBody>
          <a:bodyPr/>
          <a:lstStyle>
            <a:lvl1pPr marL="114300" indent="0" algn="l">
              <a:buNone/>
              <a:defRPr sz="4800"/>
            </a:lvl1pPr>
          </a:lstStyle>
          <a:p>
            <a:pPr lvl="0"/>
            <a:r>
              <a:rPr lang="en-US" smtClean="0"/>
              <a:t>Click to edit Master text styles</a:t>
            </a:r>
          </a:p>
        </p:txBody>
      </p:sp>
    </p:spTree>
    <p:extLst>
      <p:ext uri="{BB962C8B-B14F-4D97-AF65-F5344CB8AC3E}">
        <p14:creationId xmlns:p14="http://schemas.microsoft.com/office/powerpoint/2010/main" val="121708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5016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679282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44E5E4-EBE5-4E23-A440-66467895041C}" type="datetimeFigureOut">
              <a:rPr lang="en-GB" smtClean="0"/>
              <a:t>11/10/2016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30076831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37900109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13937262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76072096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0E8873A-393D-408D-AA67-85D76FCDD1AA}" type="datetimeFigureOut">
              <a:rPr lang="en-US" smtClean="0">
                <a:solidFill>
                  <a:prstClr val="black"/>
                </a:solidFill>
              </a:rPr>
              <a:pPr/>
              <a:t>10/11/2016</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FC285E3-3736-4797-AF53-E5E38917DF19}"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17049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44E5E4-EBE5-4E23-A440-66467895041C}" type="datetimeFigureOut">
              <a:rPr lang="en-GB" smtClean="0"/>
              <a:t>11/10/2016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3289515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44E5E4-EBE5-4E23-A440-66467895041C}" type="datetimeFigureOut">
              <a:rPr lang="en-GB" smtClean="0"/>
              <a:t>11/10/2016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751771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444E5E4-EBE5-4E23-A440-66467895041C}" type="datetimeFigureOut">
              <a:rPr lang="en-GB" smtClean="0"/>
              <a:t>11/10/2016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433065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44E5E4-EBE5-4E23-A440-66467895041C}" type="datetimeFigureOut">
              <a:rPr lang="en-GB" smtClean="0"/>
              <a:t>11/10/2016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2224356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44E5E4-EBE5-4E23-A440-66467895041C}" type="datetimeFigureOut">
              <a:rPr lang="en-GB" smtClean="0"/>
              <a:t>11/10/2016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426132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44E5E4-EBE5-4E23-A440-66467895041C}" type="datetimeFigureOut">
              <a:rPr lang="en-GB" smtClean="0"/>
              <a:t>11/10/2016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515085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44E5E4-EBE5-4E23-A440-66467895041C}" type="datetimeFigureOut">
              <a:rPr lang="en-GB" smtClean="0"/>
              <a:t>11/10/2016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1E8669-A495-4BEC-82A9-500296DF72ED}" type="slidenum">
              <a:rPr lang="en-GB" smtClean="0"/>
              <a:t>‹#›</a:t>
            </a:fld>
            <a:endParaRPr lang="en-GB"/>
          </a:p>
        </p:txBody>
      </p:sp>
    </p:spTree>
    <p:extLst>
      <p:ext uri="{BB962C8B-B14F-4D97-AF65-F5344CB8AC3E}">
        <p14:creationId xmlns:p14="http://schemas.microsoft.com/office/powerpoint/2010/main" val="968463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44E5E4-EBE5-4E23-A440-66467895041C}" type="datetimeFigureOut">
              <a:rPr lang="en-GB" smtClean="0"/>
              <a:t>11/10/2016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E8669-A495-4BEC-82A9-500296DF72ED}" type="slidenum">
              <a:rPr lang="en-GB" smtClean="0"/>
              <a:t>‹#›</a:t>
            </a:fld>
            <a:endParaRPr lang="en-GB"/>
          </a:p>
        </p:txBody>
      </p:sp>
    </p:spTree>
    <p:extLst>
      <p:ext uri="{BB962C8B-B14F-4D97-AF65-F5344CB8AC3E}">
        <p14:creationId xmlns:p14="http://schemas.microsoft.com/office/powerpoint/2010/main" val="1466121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525" y="0"/>
            <a:ext cx="9144000"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95714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iming>
    <p:tnLst>
      <p:par>
        <p:cTn id="1" dur="indefinite" restart="never" nodeType="tmRoot"/>
      </p:par>
    </p:tnLst>
  </p:timing>
  <p:txStyles>
    <p:titleStyle>
      <a:lvl1pPr algn="l" rtl="0" eaLnBrk="0" fontAlgn="base" hangingPunct="0">
        <a:spcBef>
          <a:spcPct val="0"/>
        </a:spcBef>
        <a:spcAft>
          <a:spcPct val="0"/>
        </a:spcAft>
        <a:defRPr sz="4600" kern="1200" spc="-100">
          <a:solidFill>
            <a:schemeClr val="tx2"/>
          </a:solidFill>
          <a:latin typeface="+mn-lt"/>
          <a:ea typeface="MS PGothic" pitchFamily="34" charset="-128"/>
          <a:cs typeface="ＭＳ Ｐゴシック" charset="0"/>
        </a:defRPr>
      </a:lvl1pPr>
      <a:lvl2pPr algn="l" rtl="0" eaLnBrk="0" fontAlgn="base" hangingPunct="0">
        <a:spcBef>
          <a:spcPct val="0"/>
        </a:spcBef>
        <a:spcAft>
          <a:spcPct val="0"/>
        </a:spcAft>
        <a:defRPr sz="4600">
          <a:solidFill>
            <a:schemeClr val="tx2"/>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4600">
          <a:solidFill>
            <a:schemeClr val="tx2"/>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4600">
          <a:solidFill>
            <a:schemeClr val="tx2"/>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4600">
          <a:solidFill>
            <a:schemeClr val="tx2"/>
          </a:solidFill>
          <a:latin typeface="Calibri" pitchFamily="34" charset="0"/>
          <a:ea typeface="MS PGothic" pitchFamily="34" charset="-128"/>
          <a:cs typeface="ＭＳ Ｐゴシック" charset="0"/>
        </a:defRPr>
      </a:lvl5pPr>
      <a:lvl6pPr marL="457200" algn="l" rtl="0" fontAlgn="base">
        <a:spcBef>
          <a:spcPct val="0"/>
        </a:spcBef>
        <a:spcAft>
          <a:spcPct val="0"/>
        </a:spcAft>
        <a:defRPr sz="4600">
          <a:solidFill>
            <a:schemeClr val="tx2"/>
          </a:solidFill>
          <a:latin typeface="Calibri" pitchFamily="34" charset="0"/>
        </a:defRPr>
      </a:lvl6pPr>
      <a:lvl7pPr marL="914400" algn="l" rtl="0" fontAlgn="base">
        <a:spcBef>
          <a:spcPct val="0"/>
        </a:spcBef>
        <a:spcAft>
          <a:spcPct val="0"/>
        </a:spcAft>
        <a:defRPr sz="4600">
          <a:solidFill>
            <a:schemeClr val="tx2"/>
          </a:solidFill>
          <a:latin typeface="Calibri" pitchFamily="34" charset="0"/>
        </a:defRPr>
      </a:lvl7pPr>
      <a:lvl8pPr marL="1371600" algn="l" rtl="0" fontAlgn="base">
        <a:spcBef>
          <a:spcPct val="0"/>
        </a:spcBef>
        <a:spcAft>
          <a:spcPct val="0"/>
        </a:spcAft>
        <a:defRPr sz="4600">
          <a:solidFill>
            <a:schemeClr val="tx2"/>
          </a:solidFill>
          <a:latin typeface="Calibri" pitchFamily="34" charset="0"/>
        </a:defRPr>
      </a:lvl8pPr>
      <a:lvl9pPr marL="1828800" algn="l" rtl="0" fontAlgn="base">
        <a:spcBef>
          <a:spcPct val="0"/>
        </a:spcBef>
        <a:spcAft>
          <a:spcPct val="0"/>
        </a:spcAft>
        <a:defRPr sz="4600">
          <a:solidFill>
            <a:schemeClr val="tx2"/>
          </a:solidFill>
          <a:latin typeface="Calibri" pitchFamily="34" charset="0"/>
        </a:defRPr>
      </a:lvl9pPr>
    </p:titleStyle>
    <p:bodyStyle>
      <a:lvl1pPr marL="342900" indent="-228600" algn="l" rtl="0" eaLnBrk="0" fontAlgn="base" hangingPunct="0">
        <a:spcBef>
          <a:spcPct val="20000"/>
        </a:spcBef>
        <a:spcAft>
          <a:spcPct val="0"/>
        </a:spcAft>
        <a:buClr>
          <a:srgbClr val="156734"/>
        </a:buClr>
        <a:buFont typeface="Wingdings" pitchFamily="2" charset="2"/>
        <a:buChar char="§"/>
        <a:defRPr sz="2200" kern="1200">
          <a:solidFill>
            <a:schemeClr val="tx1"/>
          </a:solidFill>
          <a:latin typeface="+mn-lt"/>
          <a:ea typeface="MS PGothic" pitchFamily="34" charset="-128"/>
          <a:cs typeface="ＭＳ Ｐゴシック" charset="0"/>
        </a:defRPr>
      </a:lvl1pPr>
      <a:lvl2pPr marL="639763" indent="-228600" algn="l" rtl="0" eaLnBrk="0" fontAlgn="base" hangingPunct="0">
        <a:spcBef>
          <a:spcPct val="20000"/>
        </a:spcBef>
        <a:spcAft>
          <a:spcPct val="0"/>
        </a:spcAft>
        <a:buClr>
          <a:srgbClr val="156734"/>
        </a:buClr>
        <a:buFont typeface="Wingdings" pitchFamily="2" charset="2"/>
        <a:buChar char="§"/>
        <a:defRPr sz="2000" kern="1200">
          <a:solidFill>
            <a:schemeClr val="tx1"/>
          </a:solidFill>
          <a:latin typeface="+mn-lt"/>
          <a:ea typeface="MS PGothic" pitchFamily="34" charset="-128"/>
          <a:cs typeface="+mn-cs"/>
        </a:defRPr>
      </a:lvl2pPr>
      <a:lvl3pPr marL="1004888" indent="-228600" algn="l" rtl="0" eaLnBrk="0" fontAlgn="base" hangingPunct="0">
        <a:spcBef>
          <a:spcPct val="20000"/>
        </a:spcBef>
        <a:spcAft>
          <a:spcPct val="0"/>
        </a:spcAft>
        <a:buClr>
          <a:srgbClr val="156734"/>
        </a:buClr>
        <a:buFont typeface="Wingdings" pitchFamily="2" charset="2"/>
        <a:buChar char="§"/>
        <a:defRPr sz="2400" kern="1200">
          <a:solidFill>
            <a:schemeClr val="tx1"/>
          </a:solidFill>
          <a:latin typeface="+mn-lt"/>
          <a:ea typeface="MS PGothic" pitchFamily="34" charset="-128"/>
          <a:cs typeface="+mn-cs"/>
        </a:defRPr>
      </a:lvl3pPr>
      <a:lvl4pPr marL="1279525" indent="-228600" algn="l" rtl="0" eaLnBrk="0" fontAlgn="base" hangingPunct="0">
        <a:spcBef>
          <a:spcPct val="20000"/>
        </a:spcBef>
        <a:spcAft>
          <a:spcPct val="0"/>
        </a:spcAft>
        <a:buClr>
          <a:srgbClr val="156734"/>
        </a:buClr>
        <a:buFont typeface="Wingdings" pitchFamily="2" charset="2"/>
        <a:buChar char="§"/>
        <a:defRPr sz="1600" kern="1200">
          <a:solidFill>
            <a:schemeClr val="tx1"/>
          </a:solidFill>
          <a:latin typeface="+mn-lt"/>
          <a:ea typeface="MS PGothic" pitchFamily="34" charset="-128"/>
          <a:cs typeface="+mn-cs"/>
        </a:defRPr>
      </a:lvl4pPr>
      <a:lvl5pPr marL="1554163" indent="-228600" algn="l" rtl="0" eaLnBrk="0" fontAlgn="base" hangingPunct="0">
        <a:spcBef>
          <a:spcPct val="20000"/>
        </a:spcBef>
        <a:spcAft>
          <a:spcPct val="0"/>
        </a:spcAft>
        <a:buClr>
          <a:srgbClr val="156734"/>
        </a:buClr>
        <a:buFont typeface="Wingdings" pitchFamily="2" charset="2"/>
        <a:buChar char="§"/>
        <a:defRPr sz="1400" kern="1200">
          <a:solidFill>
            <a:schemeClr val="tx1"/>
          </a:solidFill>
          <a:latin typeface="+mn-lt"/>
          <a:ea typeface="MS PGothic" pitchFamily="34" charset="-128"/>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87979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bwMode="auto">
          <a:xfrm>
            <a:off x="2743200" y="1683330"/>
            <a:ext cx="3962400" cy="6477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228600" algn="l" rtl="0" eaLnBrk="0" fontAlgn="base" hangingPunct="0">
              <a:spcBef>
                <a:spcPct val="20000"/>
              </a:spcBef>
              <a:spcAft>
                <a:spcPct val="0"/>
              </a:spcAft>
              <a:buClr>
                <a:srgbClr val="156734"/>
              </a:buClr>
              <a:buFont typeface="Wingdings" pitchFamily="2" charset="2"/>
              <a:buChar char="§"/>
              <a:defRPr sz="2200" kern="1200">
                <a:solidFill>
                  <a:schemeClr val="tx1"/>
                </a:solidFill>
                <a:latin typeface="+mn-lt"/>
                <a:ea typeface="MS PGothic" pitchFamily="34" charset="-128"/>
                <a:cs typeface="ＭＳ Ｐゴシック" charset="0"/>
              </a:defRPr>
            </a:lvl1pPr>
            <a:lvl2pPr marL="639763" indent="-228600" algn="l" rtl="0" eaLnBrk="0" fontAlgn="base" hangingPunct="0">
              <a:spcBef>
                <a:spcPct val="20000"/>
              </a:spcBef>
              <a:spcAft>
                <a:spcPct val="0"/>
              </a:spcAft>
              <a:buClr>
                <a:srgbClr val="156734"/>
              </a:buClr>
              <a:buFont typeface="Wingdings" pitchFamily="2" charset="2"/>
              <a:buChar char="§"/>
              <a:defRPr sz="2000" kern="1200">
                <a:solidFill>
                  <a:schemeClr val="tx1"/>
                </a:solidFill>
                <a:latin typeface="+mn-lt"/>
                <a:ea typeface="MS PGothic" pitchFamily="34" charset="-128"/>
                <a:cs typeface="+mn-cs"/>
              </a:defRPr>
            </a:lvl2pPr>
            <a:lvl3pPr marL="1004888" indent="-228600" algn="l" rtl="0" eaLnBrk="0" fontAlgn="base" hangingPunct="0">
              <a:spcBef>
                <a:spcPct val="20000"/>
              </a:spcBef>
              <a:spcAft>
                <a:spcPct val="0"/>
              </a:spcAft>
              <a:buClr>
                <a:srgbClr val="156734"/>
              </a:buClr>
              <a:buFont typeface="Wingdings" pitchFamily="2" charset="2"/>
              <a:buChar char="§"/>
              <a:defRPr sz="2400" kern="1200">
                <a:solidFill>
                  <a:schemeClr val="tx1"/>
                </a:solidFill>
                <a:latin typeface="+mn-lt"/>
                <a:ea typeface="MS PGothic" pitchFamily="34" charset="-128"/>
                <a:cs typeface="+mn-cs"/>
              </a:defRPr>
            </a:lvl3pPr>
            <a:lvl4pPr marL="1279525" indent="-228600" algn="l" rtl="0" eaLnBrk="0" fontAlgn="base" hangingPunct="0">
              <a:spcBef>
                <a:spcPct val="20000"/>
              </a:spcBef>
              <a:spcAft>
                <a:spcPct val="0"/>
              </a:spcAft>
              <a:buClr>
                <a:srgbClr val="156734"/>
              </a:buClr>
              <a:buFont typeface="Wingdings" pitchFamily="2" charset="2"/>
              <a:buChar char="§"/>
              <a:defRPr sz="1600" kern="1200">
                <a:solidFill>
                  <a:schemeClr val="tx1"/>
                </a:solidFill>
                <a:latin typeface="+mn-lt"/>
                <a:ea typeface="MS PGothic" pitchFamily="34" charset="-128"/>
                <a:cs typeface="+mn-cs"/>
              </a:defRPr>
            </a:lvl4pPr>
            <a:lvl5pPr marL="1554163" indent="-228600" algn="l" rtl="0" eaLnBrk="0" fontAlgn="base" hangingPunct="0">
              <a:spcBef>
                <a:spcPct val="20000"/>
              </a:spcBef>
              <a:spcAft>
                <a:spcPct val="0"/>
              </a:spcAft>
              <a:buClr>
                <a:srgbClr val="156734"/>
              </a:buClr>
              <a:buFont typeface="Wingdings" pitchFamily="2" charset="2"/>
              <a:buChar char="§"/>
              <a:defRPr sz="1400" kern="1200">
                <a:solidFill>
                  <a:schemeClr val="tx1"/>
                </a:solidFill>
                <a:latin typeface="+mn-lt"/>
                <a:ea typeface="MS PGothic" pitchFamily="34" charset="-128"/>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eaLnBrk="1" hangingPunct="1">
              <a:buNone/>
              <a:defRPr/>
            </a:pPr>
            <a:r>
              <a:rPr lang="en-US" sz="3600" b="1" smtClean="0">
                <a:ea typeface="+mn-ea"/>
                <a:cs typeface="+mn-cs"/>
              </a:rPr>
              <a:t>Logframe </a:t>
            </a:r>
            <a:r>
              <a:rPr lang="en-US" sz="3600" b="1" smtClean="0">
                <a:ea typeface="+mn-ea"/>
                <a:cs typeface="+mn-cs"/>
              </a:rPr>
              <a:t>sample</a:t>
            </a:r>
            <a:endParaRPr lang="en-US" sz="3600" b="1" dirty="0">
              <a:ea typeface="+mn-ea"/>
              <a:cs typeface="+mn-cs"/>
            </a:endParaRPr>
          </a:p>
        </p:txBody>
      </p:sp>
      <p:sp>
        <p:nvSpPr>
          <p:cNvPr id="3" name="Text Placeholder 2"/>
          <p:cNvSpPr txBox="1">
            <a:spLocks/>
          </p:cNvSpPr>
          <p:nvPr/>
        </p:nvSpPr>
        <p:spPr>
          <a:xfrm>
            <a:off x="457200" y="3429000"/>
            <a:ext cx="8210551" cy="1219200"/>
          </a:xfrm>
          <a:prstGeom prst="rect">
            <a:avLst/>
          </a:prstGeom>
        </p:spPr>
        <p:txBody>
          <a:bodyPr/>
          <a:lstStyle>
            <a:lvl1pPr marL="114300" indent="0" algn="ctr" defTabSz="914400" rtl="0" eaLnBrk="1" latinLnBrk="0" hangingPunct="1">
              <a:spcBef>
                <a:spcPct val="20000"/>
              </a:spcBef>
              <a:buClr>
                <a:srgbClr val="156734"/>
              </a:buClr>
              <a:buFont typeface="Wingdings" pitchFamily="2" charset="2"/>
              <a:buNone/>
              <a:defRPr sz="2200" kern="1200">
                <a:solidFill>
                  <a:schemeClr val="tx1"/>
                </a:solidFill>
                <a:latin typeface="Gill Sans" pitchFamily="34" charset="0"/>
                <a:ea typeface="+mn-ea"/>
                <a:cs typeface="+mn-cs"/>
              </a:defRPr>
            </a:lvl1pPr>
            <a:lvl2pPr marL="411480" indent="0" algn="l" defTabSz="914400" rtl="0" eaLnBrk="1" latinLnBrk="0" hangingPunct="1">
              <a:spcBef>
                <a:spcPct val="20000"/>
              </a:spcBef>
              <a:buClr>
                <a:srgbClr val="156734"/>
              </a:buClr>
              <a:buFont typeface="Wingdings" pitchFamily="2" charset="2"/>
              <a:buNone/>
              <a:defRPr sz="2000" kern="1200">
                <a:solidFill>
                  <a:schemeClr val="tx1"/>
                </a:solidFill>
                <a:latin typeface="+mn-lt"/>
                <a:ea typeface="+mn-ea"/>
                <a:cs typeface="+mn-cs"/>
              </a:defRPr>
            </a:lvl2pPr>
            <a:lvl3pPr marL="777240" indent="0" algn="l" defTabSz="914400" rtl="0" eaLnBrk="1" latinLnBrk="0" hangingPunct="1">
              <a:spcBef>
                <a:spcPct val="20000"/>
              </a:spcBef>
              <a:buClr>
                <a:srgbClr val="156734"/>
              </a:buClr>
              <a:buFont typeface="Wingdings" pitchFamily="2" charset="2"/>
              <a:buNone/>
              <a:defRPr sz="1800" kern="1200">
                <a:solidFill>
                  <a:schemeClr val="tx1"/>
                </a:solidFill>
                <a:latin typeface="+mn-lt"/>
                <a:ea typeface="+mn-ea"/>
                <a:cs typeface="+mn-cs"/>
              </a:defRPr>
            </a:lvl3pPr>
            <a:lvl4pPr marL="1051560" indent="0" algn="l" defTabSz="914400" rtl="0" eaLnBrk="1" latinLnBrk="0" hangingPunct="1">
              <a:spcBef>
                <a:spcPct val="20000"/>
              </a:spcBef>
              <a:buClr>
                <a:srgbClr val="156734"/>
              </a:buClr>
              <a:buFont typeface="Wingdings" pitchFamily="2" charset="2"/>
              <a:buNone/>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kumimoji="0" lang="en-US" sz="2400" b="0" i="0" u="none" strike="noStrike" kern="1200" cap="none" spc="0" normalizeH="0" baseline="0" noProof="0" dirty="0" err="1" smtClean="0">
                <a:ln>
                  <a:noFill/>
                </a:ln>
                <a:solidFill>
                  <a:sysClr val="windowText" lastClr="000000"/>
                </a:solidFill>
                <a:effectLst/>
                <a:uLnTx/>
                <a:uFillTx/>
                <a:latin typeface="Gill Sans" pitchFamily="34" charset="0"/>
                <a:ea typeface="+mn-ea"/>
                <a:cs typeface="+mn-cs"/>
              </a:rPr>
              <a:t>Mateet</a:t>
            </a:r>
            <a:r>
              <a:rPr lang="en-US" sz="2400" dirty="0" smtClean="0">
                <a:solidFill>
                  <a:sysClr val="windowText" lastClr="000000"/>
                </a:solidFill>
              </a:rPr>
              <a:t>e Bekunda</a:t>
            </a:r>
            <a:endParaRPr kumimoji="0" lang="en-US" sz="2400" b="0" i="0" u="none" strike="noStrike" kern="1200" cap="none" spc="0" normalizeH="0" baseline="0" noProof="0" dirty="0" smtClean="0">
              <a:ln>
                <a:noFill/>
              </a:ln>
              <a:solidFill>
                <a:sysClr val="windowText" lastClr="000000"/>
              </a:solidFill>
              <a:effectLst/>
              <a:uLnTx/>
              <a:uFillTx/>
              <a:latin typeface="Gill Sans" pitchFamily="34" charset="0"/>
              <a:ea typeface="+mn-ea"/>
              <a:cs typeface="+mn-cs"/>
            </a:endParaRP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kumimoji="0" lang="en-US" sz="2400" b="0" i="0" u="none" strike="noStrike" kern="1200" cap="none" spc="0" normalizeH="0" baseline="0" noProof="0" dirty="0" smtClean="0">
                <a:ln>
                  <a:noFill/>
                </a:ln>
                <a:solidFill>
                  <a:sysClr val="windowText" lastClr="000000"/>
                </a:solidFill>
                <a:effectLst/>
                <a:uLnTx/>
                <a:uFillTx/>
                <a:latin typeface="Gill Sans" pitchFamily="34" charset="0"/>
                <a:ea typeface="+mn-ea"/>
                <a:cs typeface="+mn-cs"/>
              </a:rPr>
              <a:t>Chief Scientist,</a:t>
            </a:r>
            <a:r>
              <a:rPr kumimoji="0" lang="en-US" sz="2400" b="0" i="0" u="none" strike="noStrike" kern="1200" cap="none" spc="0" normalizeH="0" noProof="0" dirty="0" smtClean="0">
                <a:ln>
                  <a:noFill/>
                </a:ln>
                <a:solidFill>
                  <a:sysClr val="windowText" lastClr="000000"/>
                </a:solidFill>
                <a:effectLst/>
                <a:uLnTx/>
                <a:uFillTx/>
                <a:latin typeface="Gill Sans" pitchFamily="34" charset="0"/>
                <a:ea typeface="+mn-ea"/>
                <a:cs typeface="+mn-cs"/>
              </a:rPr>
              <a:t> Africa RISING </a:t>
            </a:r>
            <a:r>
              <a:rPr lang="en-US" sz="2400" dirty="0" smtClean="0">
                <a:solidFill>
                  <a:sysClr val="windowText" lastClr="000000"/>
                </a:solidFill>
              </a:rPr>
              <a:t>East and Southern Africa Project</a:t>
            </a:r>
            <a:endParaRPr kumimoji="0" lang="en-US" sz="2400" b="0" i="0" u="none" strike="noStrike" kern="1200" cap="none" spc="0" normalizeH="0" baseline="0" noProof="0" dirty="0">
              <a:ln>
                <a:noFill/>
              </a:ln>
              <a:solidFill>
                <a:sysClr val="windowText" lastClr="000000"/>
              </a:solidFill>
              <a:effectLst/>
              <a:uLnTx/>
              <a:uFillTx/>
              <a:latin typeface="Gill Sans" pitchFamily="34" charset="0"/>
              <a:ea typeface="+mn-ea"/>
              <a:cs typeface="+mn-cs"/>
            </a:endParaRP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endParaRPr kumimoji="0" lang="en-US" sz="1600" b="0" i="0" u="none" strike="noStrike" kern="1200" cap="none" spc="0" normalizeH="0" baseline="0" noProof="0" dirty="0" smtClean="0">
              <a:ln>
                <a:noFill/>
              </a:ln>
              <a:solidFill>
                <a:sysClr val="windowText" lastClr="000000"/>
              </a:solidFill>
              <a:effectLst/>
              <a:uLnTx/>
              <a:uFillTx/>
              <a:latin typeface="Gill Sans" pitchFamily="34" charset="0"/>
              <a:ea typeface="+mn-ea"/>
              <a:cs typeface="+mn-cs"/>
            </a:endParaRP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kumimoji="0" lang="en-US" sz="1600" b="0" i="0" u="none" strike="noStrike" kern="1200" cap="none" spc="0" normalizeH="0" baseline="0" noProof="0" dirty="0" smtClean="0">
                <a:ln>
                  <a:noFill/>
                </a:ln>
                <a:solidFill>
                  <a:sysClr val="windowText" lastClr="000000"/>
                </a:solidFill>
                <a:effectLst/>
                <a:uLnTx/>
                <a:uFillTx/>
                <a:latin typeface="Gill Sans" pitchFamily="34" charset="0"/>
                <a:ea typeface="+mn-ea"/>
                <a:cs typeface="+mn-cs"/>
              </a:rPr>
              <a:t>Africa RISING Phase II planning meeting</a:t>
            </a: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kumimoji="0" lang="en-US" sz="1600" b="0" i="0" u="none" strike="noStrike" kern="1200" cap="none" spc="0" normalizeH="0" baseline="0" noProof="0" dirty="0" smtClean="0">
                <a:ln>
                  <a:noFill/>
                </a:ln>
                <a:solidFill>
                  <a:sysClr val="windowText" lastClr="000000"/>
                </a:solidFill>
                <a:effectLst/>
                <a:uLnTx/>
                <a:uFillTx/>
                <a:latin typeface="Gill Sans" pitchFamily="34" charset="0"/>
                <a:ea typeface="+mn-ea"/>
                <a:cs typeface="+mn-cs"/>
              </a:rPr>
              <a:t>5 - 8 October, 2016</a:t>
            </a: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kumimoji="0" lang="en-US" sz="1600" b="0" i="0" u="none" strike="noStrike" kern="1200" cap="none" spc="0" normalizeH="0" baseline="0" noProof="0" dirty="0" smtClean="0">
                <a:ln>
                  <a:noFill/>
                </a:ln>
                <a:solidFill>
                  <a:sysClr val="windowText" lastClr="000000"/>
                </a:solidFill>
                <a:effectLst/>
                <a:uLnTx/>
                <a:uFillTx/>
                <a:latin typeface="Gill Sans" pitchFamily="34" charset="0"/>
                <a:ea typeface="+mn-ea"/>
                <a:cs typeface="+mn-cs"/>
              </a:rPr>
              <a:t>Lilongwe, Malawi</a:t>
            </a:r>
            <a:endParaRPr kumimoji="0" lang="en-US" sz="1600" b="0" i="0" u="none" strike="noStrike" kern="1200" cap="none" spc="0" normalizeH="0" baseline="0" noProof="0" dirty="0">
              <a:ln>
                <a:noFill/>
              </a:ln>
              <a:solidFill>
                <a:sysClr val="windowText" lastClr="000000"/>
              </a:solidFill>
              <a:effectLst/>
              <a:uLnTx/>
              <a:uFillTx/>
              <a:latin typeface="Gill Sans" pitchFamily="34" charset="0"/>
              <a:ea typeface="+mn-ea"/>
              <a:cs typeface="+mn-cs"/>
            </a:endParaRPr>
          </a:p>
        </p:txBody>
      </p:sp>
    </p:spTree>
    <p:extLst>
      <p:ext uri="{BB962C8B-B14F-4D97-AF65-F5344CB8AC3E}">
        <p14:creationId xmlns:p14="http://schemas.microsoft.com/office/powerpoint/2010/main" val="734330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143000"/>
            <a:ext cx="9144000" cy="609600"/>
          </a:xfrm>
        </p:spPr>
        <p:txBody>
          <a:bodyPr/>
          <a:lstStyle/>
          <a:p>
            <a:pPr algn="ctr"/>
            <a:r>
              <a:rPr lang="en-GB" sz="3200" b="1" dirty="0" smtClean="0">
                <a:latin typeface="+mn-lt"/>
              </a:rPr>
              <a:t>Planning material are in the proposal</a:t>
            </a:r>
            <a:endParaRPr lang="en-GB" sz="3200" b="1" dirty="0">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245096362"/>
              </p:ext>
            </p:extLst>
          </p:nvPr>
        </p:nvGraphicFramePr>
        <p:xfrm>
          <a:off x="228600" y="1752600"/>
          <a:ext cx="8839200" cy="5005791"/>
        </p:xfrm>
        <a:graphic>
          <a:graphicData uri="http://schemas.openxmlformats.org/drawingml/2006/table">
            <a:tbl>
              <a:tblPr firstRow="1" bandRow="1">
                <a:tableStyleId>{5C22544A-7EE6-4342-B048-85BDC9FD1C3A}</a:tableStyleId>
              </a:tblPr>
              <a:tblGrid>
                <a:gridCol w="2819400"/>
                <a:gridCol w="1371600"/>
                <a:gridCol w="1219200"/>
                <a:gridCol w="1219200"/>
                <a:gridCol w="1066800"/>
                <a:gridCol w="1143000"/>
              </a:tblGrid>
              <a:tr h="754197">
                <a:tc>
                  <a:txBody>
                    <a:bodyPr/>
                    <a:lstStyle/>
                    <a:p>
                      <a:r>
                        <a:rPr lang="en-GB" sz="1900" dirty="0" smtClean="0">
                          <a:solidFill>
                            <a:schemeClr val="tx1"/>
                          </a:solidFill>
                        </a:rPr>
                        <a:t>Outcomes</a:t>
                      </a:r>
                      <a:endParaRPr lang="en-GB" sz="1900" dirty="0">
                        <a:solidFill>
                          <a:schemeClr val="tx1"/>
                        </a:solidFill>
                      </a:endParaRPr>
                    </a:p>
                  </a:txBody>
                  <a:tcPr>
                    <a:solidFill>
                      <a:schemeClr val="accent3">
                        <a:lumMod val="20000"/>
                        <a:lumOff val="80000"/>
                      </a:schemeClr>
                    </a:solidFill>
                  </a:tcPr>
                </a:tc>
                <a:tc>
                  <a:txBody>
                    <a:bodyPr/>
                    <a:lstStyle/>
                    <a:p>
                      <a:r>
                        <a:rPr lang="en-GB" sz="1900" dirty="0" smtClean="0"/>
                        <a:t>Related SI Domains</a:t>
                      </a:r>
                      <a:endParaRPr lang="en-GB" sz="1900" dirty="0"/>
                    </a:p>
                  </a:txBody>
                  <a:tcPr/>
                </a:tc>
                <a:tc>
                  <a:txBody>
                    <a:bodyPr/>
                    <a:lstStyle/>
                    <a:p>
                      <a:r>
                        <a:rPr lang="en-GB" sz="1900" dirty="0" smtClean="0"/>
                        <a:t>#</a:t>
                      </a:r>
                      <a:r>
                        <a:rPr lang="en-GB" sz="1900" baseline="0" dirty="0" smtClean="0"/>
                        <a:t> objectives</a:t>
                      </a:r>
                      <a:endParaRPr lang="en-GB" sz="1900" dirty="0"/>
                    </a:p>
                  </a:txBody>
                  <a:tcPr/>
                </a:tc>
                <a:tc>
                  <a:txBody>
                    <a:bodyPr/>
                    <a:lstStyle/>
                    <a:p>
                      <a:r>
                        <a:rPr lang="en-GB" sz="1900" dirty="0" smtClean="0"/>
                        <a:t>Research questions</a:t>
                      </a:r>
                      <a:endParaRPr lang="en-GB" sz="1900" dirty="0"/>
                    </a:p>
                  </a:txBody>
                  <a:tcPr/>
                </a:tc>
                <a:tc>
                  <a:txBody>
                    <a:bodyPr/>
                    <a:lstStyle/>
                    <a:p>
                      <a:r>
                        <a:rPr lang="en-GB" sz="1900" dirty="0" smtClean="0">
                          <a:solidFill>
                            <a:schemeClr val="tx1"/>
                          </a:solidFill>
                        </a:rPr>
                        <a:t># Outputs</a:t>
                      </a:r>
                      <a:endParaRPr lang="en-GB" sz="1900" dirty="0">
                        <a:solidFill>
                          <a:schemeClr val="tx1"/>
                        </a:solidFill>
                      </a:endParaRPr>
                    </a:p>
                  </a:txBody>
                  <a:tcPr>
                    <a:solidFill>
                      <a:schemeClr val="accent3">
                        <a:lumMod val="20000"/>
                        <a:lumOff val="80000"/>
                      </a:schemeClr>
                    </a:solidFill>
                  </a:tcPr>
                </a:tc>
                <a:tc>
                  <a:txBody>
                    <a:bodyPr/>
                    <a:lstStyle/>
                    <a:p>
                      <a:r>
                        <a:rPr lang="en-GB" sz="1900" dirty="0" smtClean="0">
                          <a:solidFill>
                            <a:schemeClr val="tx1"/>
                          </a:solidFill>
                        </a:rPr>
                        <a:t># activities</a:t>
                      </a:r>
                      <a:endParaRPr lang="en-GB" sz="1900" dirty="0">
                        <a:solidFill>
                          <a:schemeClr val="tx1"/>
                        </a:solidFill>
                      </a:endParaRPr>
                    </a:p>
                  </a:txBody>
                  <a:tcPr>
                    <a:solidFill>
                      <a:schemeClr val="accent3">
                        <a:lumMod val="20000"/>
                        <a:lumOff val="80000"/>
                      </a:schemeClr>
                    </a:solidFill>
                  </a:tcPr>
                </a:tc>
              </a:tr>
              <a:tr h="754197">
                <a:tc>
                  <a:txBody>
                    <a:bodyPr/>
                    <a:lstStyle/>
                    <a:p>
                      <a:r>
                        <a:rPr lang="en-GB" sz="1800" dirty="0" smtClean="0"/>
                        <a:t>Productivity of crop-livestock</a:t>
                      </a:r>
                      <a:r>
                        <a:rPr lang="en-GB" sz="1800" baseline="0" dirty="0" smtClean="0"/>
                        <a:t> systems enhanced</a:t>
                      </a:r>
                      <a:endParaRPr lang="en-GB" sz="1800" dirty="0"/>
                    </a:p>
                  </a:txBody>
                  <a:tcPr>
                    <a:solidFill>
                      <a:schemeClr val="accent3">
                        <a:lumMod val="20000"/>
                        <a:lumOff val="80000"/>
                      </a:schemeClr>
                    </a:solidFill>
                  </a:tcPr>
                </a:tc>
                <a:tc>
                  <a:txBody>
                    <a:bodyPr/>
                    <a:lstStyle/>
                    <a:p>
                      <a:r>
                        <a:rPr lang="en-GB" sz="1800" dirty="0" smtClean="0"/>
                        <a:t>Productivity</a:t>
                      </a:r>
                      <a:endParaRPr lang="en-GB" sz="1800" dirty="0"/>
                    </a:p>
                  </a:txBody>
                  <a:tcPr anchor="ctr"/>
                </a:tc>
                <a:tc>
                  <a:txBody>
                    <a:bodyPr/>
                    <a:lstStyle/>
                    <a:p>
                      <a:pPr algn="ctr"/>
                      <a:r>
                        <a:rPr lang="en-GB" sz="2000" dirty="0" smtClean="0"/>
                        <a:t>3</a:t>
                      </a:r>
                      <a:endParaRPr lang="en-GB" sz="2000" dirty="0"/>
                    </a:p>
                  </a:txBody>
                  <a:tcPr anchor="ctr"/>
                </a:tc>
                <a:tc rowSpan="5">
                  <a:txBody>
                    <a:bodyPr/>
                    <a:lstStyle/>
                    <a:p>
                      <a:pPr algn="ctr"/>
                      <a:r>
                        <a:rPr lang="en-GB" sz="2000" dirty="0" smtClean="0"/>
                        <a:t>12</a:t>
                      </a:r>
                      <a:endParaRPr lang="en-GB" sz="2000" dirty="0"/>
                    </a:p>
                  </a:txBody>
                  <a:tcPr anchor="ctr"/>
                </a:tc>
                <a:tc>
                  <a:txBody>
                    <a:bodyPr/>
                    <a:lstStyle/>
                    <a:p>
                      <a:pPr algn="ctr"/>
                      <a:r>
                        <a:rPr lang="en-GB" sz="2000" dirty="0" smtClean="0"/>
                        <a:t>5</a:t>
                      </a:r>
                      <a:endParaRPr lang="en-GB" sz="2000" dirty="0"/>
                    </a:p>
                  </a:txBody>
                  <a:tcPr anchor="ctr">
                    <a:solidFill>
                      <a:schemeClr val="accent3">
                        <a:lumMod val="20000"/>
                        <a:lumOff val="80000"/>
                      </a:schemeClr>
                    </a:solidFill>
                  </a:tcPr>
                </a:tc>
                <a:tc>
                  <a:txBody>
                    <a:bodyPr/>
                    <a:lstStyle/>
                    <a:p>
                      <a:pPr algn="ctr"/>
                      <a:r>
                        <a:rPr lang="en-GB" sz="2000" dirty="0" smtClean="0"/>
                        <a:t>11</a:t>
                      </a:r>
                      <a:endParaRPr lang="en-GB" sz="2000" dirty="0"/>
                    </a:p>
                  </a:txBody>
                  <a:tcPr anchor="ctr">
                    <a:solidFill>
                      <a:schemeClr val="accent3">
                        <a:lumMod val="20000"/>
                        <a:lumOff val="80000"/>
                      </a:schemeClr>
                    </a:solidFill>
                  </a:tcPr>
                </a:tc>
              </a:tr>
              <a:tr h="871403">
                <a:tc>
                  <a:txBody>
                    <a:bodyPr/>
                    <a:lstStyle/>
                    <a:p>
                      <a:r>
                        <a:rPr lang="en-GB" sz="1800" dirty="0" smtClean="0"/>
                        <a:t>Technologies</a:t>
                      </a:r>
                      <a:r>
                        <a:rPr lang="en-GB" sz="1800" baseline="0" dirty="0" smtClean="0"/>
                        <a:t> that lessen hunger and poverty under CC conditions adopted</a:t>
                      </a:r>
                      <a:endParaRPr lang="en-GB" sz="1800" dirty="0"/>
                    </a:p>
                  </a:txBody>
                  <a:tcPr>
                    <a:solidFill>
                      <a:schemeClr val="accent3">
                        <a:lumMod val="20000"/>
                        <a:lumOff val="80000"/>
                      </a:schemeClr>
                    </a:solidFill>
                  </a:tcPr>
                </a:tc>
                <a:tc>
                  <a:txBody>
                    <a:bodyPr/>
                    <a:lstStyle/>
                    <a:p>
                      <a:r>
                        <a:rPr lang="en-GB" sz="1700" dirty="0" smtClean="0"/>
                        <a:t>Environment</a:t>
                      </a:r>
                      <a:endParaRPr lang="en-GB" sz="1700" dirty="0"/>
                    </a:p>
                  </a:txBody>
                  <a:tcPr anchor="ctr"/>
                </a:tc>
                <a:tc>
                  <a:txBody>
                    <a:bodyPr/>
                    <a:lstStyle/>
                    <a:p>
                      <a:pPr algn="ctr"/>
                      <a:r>
                        <a:rPr lang="en-GB" sz="2000" dirty="0" smtClean="0"/>
                        <a:t>2</a:t>
                      </a:r>
                      <a:endParaRPr lang="en-GB" sz="2000" dirty="0"/>
                    </a:p>
                  </a:txBody>
                  <a:tcPr anchor="ctr"/>
                </a:tc>
                <a:tc vMerge="1">
                  <a:txBody>
                    <a:bodyPr/>
                    <a:lstStyle/>
                    <a:p>
                      <a:endParaRPr lang="en-GB" dirty="0"/>
                    </a:p>
                  </a:txBody>
                  <a:tcPr/>
                </a:tc>
                <a:tc>
                  <a:txBody>
                    <a:bodyPr/>
                    <a:lstStyle/>
                    <a:p>
                      <a:pPr algn="ctr"/>
                      <a:r>
                        <a:rPr lang="en-GB" sz="2000" dirty="0" smtClean="0"/>
                        <a:t>3</a:t>
                      </a:r>
                      <a:endParaRPr lang="en-GB" sz="2000" dirty="0"/>
                    </a:p>
                  </a:txBody>
                  <a:tcPr anchor="ctr">
                    <a:solidFill>
                      <a:schemeClr val="accent3">
                        <a:lumMod val="20000"/>
                        <a:lumOff val="80000"/>
                      </a:schemeClr>
                    </a:solidFill>
                  </a:tcPr>
                </a:tc>
                <a:tc>
                  <a:txBody>
                    <a:bodyPr/>
                    <a:lstStyle/>
                    <a:p>
                      <a:pPr algn="ctr"/>
                      <a:r>
                        <a:rPr lang="en-GB" sz="2000" dirty="0" smtClean="0"/>
                        <a:t>4</a:t>
                      </a:r>
                      <a:endParaRPr lang="en-GB" sz="2000" dirty="0"/>
                    </a:p>
                  </a:txBody>
                  <a:tcPr anchor="ctr">
                    <a:solidFill>
                      <a:schemeClr val="accent3">
                        <a:lumMod val="20000"/>
                        <a:lumOff val="80000"/>
                      </a:schemeClr>
                    </a:solidFill>
                  </a:tcPr>
                </a:tc>
              </a:tr>
              <a:tr h="754197">
                <a:tc>
                  <a:txBody>
                    <a:bodyPr/>
                    <a:lstStyle/>
                    <a:p>
                      <a:r>
                        <a:rPr lang="en-GB" sz="1800" dirty="0" smtClean="0"/>
                        <a:t>Options for food and feed safety improved</a:t>
                      </a:r>
                      <a:endParaRPr lang="en-GB" sz="1800" dirty="0"/>
                    </a:p>
                  </a:txBody>
                  <a:tcPr>
                    <a:solidFill>
                      <a:schemeClr val="accent3">
                        <a:lumMod val="20000"/>
                        <a:lumOff val="80000"/>
                      </a:schemeClr>
                    </a:solidFill>
                  </a:tcPr>
                </a:tc>
                <a:tc>
                  <a:txBody>
                    <a:bodyPr/>
                    <a:lstStyle/>
                    <a:p>
                      <a:r>
                        <a:rPr lang="en-GB" sz="1800" dirty="0" smtClean="0"/>
                        <a:t>Human</a:t>
                      </a:r>
                      <a:endParaRPr lang="en-GB" sz="1800" dirty="0"/>
                    </a:p>
                  </a:txBody>
                  <a:tcPr anchor="ctr"/>
                </a:tc>
                <a:tc>
                  <a:txBody>
                    <a:bodyPr/>
                    <a:lstStyle/>
                    <a:p>
                      <a:pPr algn="ctr"/>
                      <a:r>
                        <a:rPr lang="en-GB" sz="2000" dirty="0" smtClean="0"/>
                        <a:t>4</a:t>
                      </a:r>
                      <a:endParaRPr lang="en-GB" sz="2000" dirty="0"/>
                    </a:p>
                  </a:txBody>
                  <a:tcPr anchor="ctr"/>
                </a:tc>
                <a:tc vMerge="1">
                  <a:txBody>
                    <a:bodyPr/>
                    <a:lstStyle/>
                    <a:p>
                      <a:endParaRPr lang="en-GB" dirty="0"/>
                    </a:p>
                  </a:txBody>
                  <a:tcPr/>
                </a:tc>
                <a:tc>
                  <a:txBody>
                    <a:bodyPr/>
                    <a:lstStyle/>
                    <a:p>
                      <a:pPr algn="ctr"/>
                      <a:r>
                        <a:rPr lang="en-GB" sz="2000" dirty="0" smtClean="0"/>
                        <a:t>3</a:t>
                      </a:r>
                      <a:endParaRPr lang="en-GB" sz="2000" dirty="0"/>
                    </a:p>
                  </a:txBody>
                  <a:tcPr anchor="ctr">
                    <a:solidFill>
                      <a:schemeClr val="accent3">
                        <a:lumMod val="20000"/>
                        <a:lumOff val="80000"/>
                      </a:schemeClr>
                    </a:solidFill>
                  </a:tcPr>
                </a:tc>
                <a:tc>
                  <a:txBody>
                    <a:bodyPr/>
                    <a:lstStyle/>
                    <a:p>
                      <a:pPr algn="ctr"/>
                      <a:r>
                        <a:rPr lang="en-GB" sz="2000" dirty="0" smtClean="0"/>
                        <a:t>3</a:t>
                      </a:r>
                      <a:endParaRPr lang="en-GB" sz="2000" dirty="0"/>
                    </a:p>
                  </a:txBody>
                  <a:tcPr anchor="ctr">
                    <a:solidFill>
                      <a:schemeClr val="accent3">
                        <a:lumMod val="20000"/>
                        <a:lumOff val="80000"/>
                      </a:schemeClr>
                    </a:solidFill>
                  </a:tcPr>
                </a:tc>
              </a:tr>
              <a:tr h="871403">
                <a:tc>
                  <a:txBody>
                    <a:bodyPr/>
                    <a:lstStyle/>
                    <a:p>
                      <a:r>
                        <a:rPr lang="en-GB" sz="1800" dirty="0" smtClean="0"/>
                        <a:t>Functionality of markets and institutions associated with SI improved</a:t>
                      </a:r>
                      <a:endParaRPr lang="en-GB" sz="1800" dirty="0"/>
                    </a:p>
                  </a:txBody>
                  <a:tcPr>
                    <a:solidFill>
                      <a:schemeClr val="accent3">
                        <a:lumMod val="20000"/>
                        <a:lumOff val="80000"/>
                      </a:schemeClr>
                    </a:solidFill>
                  </a:tcPr>
                </a:tc>
                <a:tc>
                  <a:txBody>
                    <a:bodyPr/>
                    <a:lstStyle/>
                    <a:p>
                      <a:r>
                        <a:rPr lang="en-GB" sz="1800" dirty="0" smtClean="0"/>
                        <a:t>Economic</a:t>
                      </a:r>
                      <a:endParaRPr lang="en-GB" sz="1800" dirty="0"/>
                    </a:p>
                  </a:txBody>
                  <a:tcPr anchor="ctr"/>
                </a:tc>
                <a:tc>
                  <a:txBody>
                    <a:bodyPr/>
                    <a:lstStyle/>
                    <a:p>
                      <a:pPr algn="ctr"/>
                      <a:r>
                        <a:rPr lang="en-GB" sz="2000" dirty="0" smtClean="0"/>
                        <a:t>4</a:t>
                      </a:r>
                      <a:endParaRPr lang="en-GB" sz="2000" dirty="0"/>
                    </a:p>
                  </a:txBody>
                  <a:tcPr anchor="ctr"/>
                </a:tc>
                <a:tc vMerge="1">
                  <a:txBody>
                    <a:bodyPr/>
                    <a:lstStyle/>
                    <a:p>
                      <a:endParaRPr lang="en-GB" dirty="0"/>
                    </a:p>
                  </a:txBody>
                  <a:tcPr/>
                </a:tc>
                <a:tc>
                  <a:txBody>
                    <a:bodyPr/>
                    <a:lstStyle/>
                    <a:p>
                      <a:pPr algn="ctr"/>
                      <a:r>
                        <a:rPr lang="en-GB" sz="2000" dirty="0" smtClean="0"/>
                        <a:t>2</a:t>
                      </a:r>
                      <a:endParaRPr lang="en-GB" sz="2000" dirty="0"/>
                    </a:p>
                  </a:txBody>
                  <a:tcPr anchor="ctr">
                    <a:solidFill>
                      <a:schemeClr val="accent3">
                        <a:lumMod val="20000"/>
                        <a:lumOff val="80000"/>
                      </a:schemeClr>
                    </a:solidFill>
                  </a:tcPr>
                </a:tc>
                <a:tc>
                  <a:txBody>
                    <a:bodyPr/>
                    <a:lstStyle/>
                    <a:p>
                      <a:pPr algn="ctr"/>
                      <a:r>
                        <a:rPr lang="en-GB" sz="2000" dirty="0" smtClean="0"/>
                        <a:t>5</a:t>
                      </a:r>
                      <a:endParaRPr lang="en-GB" sz="2000" dirty="0"/>
                    </a:p>
                  </a:txBody>
                  <a:tcPr anchor="ctr">
                    <a:solidFill>
                      <a:schemeClr val="accent3">
                        <a:lumMod val="20000"/>
                        <a:lumOff val="80000"/>
                      </a:schemeClr>
                    </a:solidFill>
                  </a:tcPr>
                </a:tc>
              </a:tr>
              <a:tr h="871403">
                <a:tc>
                  <a:txBody>
                    <a:bodyPr/>
                    <a:lstStyle/>
                    <a:p>
                      <a:r>
                        <a:rPr lang="en-GB" sz="1800" dirty="0" smtClean="0"/>
                        <a:t>Delivery and uptake of SI innovations through </a:t>
                      </a:r>
                      <a:r>
                        <a:rPr lang="en-GB" sz="1800" dirty="0" err="1" smtClean="0"/>
                        <a:t>develpt</a:t>
                      </a:r>
                      <a:r>
                        <a:rPr lang="en-GB" sz="1800" dirty="0" smtClean="0"/>
                        <a:t> partnerships enhanced</a:t>
                      </a:r>
                      <a:endParaRPr lang="en-GB" sz="1800" dirty="0"/>
                    </a:p>
                  </a:txBody>
                  <a:tcPr>
                    <a:solidFill>
                      <a:schemeClr val="accent3">
                        <a:lumMod val="20000"/>
                        <a:lumOff val="80000"/>
                      </a:schemeClr>
                    </a:solidFill>
                  </a:tcPr>
                </a:tc>
                <a:tc>
                  <a:txBody>
                    <a:bodyPr/>
                    <a:lstStyle/>
                    <a:p>
                      <a:r>
                        <a:rPr lang="en-GB" sz="1800" dirty="0" smtClean="0"/>
                        <a:t>Social</a:t>
                      </a:r>
                      <a:endParaRPr lang="en-GB" sz="1800" dirty="0"/>
                    </a:p>
                  </a:txBody>
                  <a:tcPr anchor="ctr"/>
                </a:tc>
                <a:tc>
                  <a:txBody>
                    <a:bodyPr/>
                    <a:lstStyle/>
                    <a:p>
                      <a:pPr algn="ctr"/>
                      <a:r>
                        <a:rPr lang="en-GB" sz="2000" dirty="0" smtClean="0"/>
                        <a:t>2</a:t>
                      </a:r>
                      <a:endParaRPr lang="en-GB" sz="2000" dirty="0"/>
                    </a:p>
                  </a:txBody>
                  <a:tcPr anchor="ctr"/>
                </a:tc>
                <a:tc vMerge="1">
                  <a:txBody>
                    <a:bodyPr/>
                    <a:lstStyle/>
                    <a:p>
                      <a:endParaRPr lang="en-GB" dirty="0"/>
                    </a:p>
                  </a:txBody>
                  <a:tcPr/>
                </a:tc>
                <a:tc>
                  <a:txBody>
                    <a:bodyPr/>
                    <a:lstStyle/>
                    <a:p>
                      <a:pPr algn="ctr"/>
                      <a:r>
                        <a:rPr lang="en-GB" sz="2000" dirty="0" smtClean="0"/>
                        <a:t>5</a:t>
                      </a:r>
                      <a:endParaRPr lang="en-GB" sz="2000" dirty="0"/>
                    </a:p>
                  </a:txBody>
                  <a:tcPr anchor="ctr">
                    <a:solidFill>
                      <a:schemeClr val="accent3">
                        <a:lumMod val="20000"/>
                        <a:lumOff val="80000"/>
                      </a:schemeClr>
                    </a:solidFill>
                  </a:tcPr>
                </a:tc>
                <a:tc>
                  <a:txBody>
                    <a:bodyPr/>
                    <a:lstStyle/>
                    <a:p>
                      <a:pPr algn="ctr"/>
                      <a:r>
                        <a:rPr lang="en-GB" sz="2000" dirty="0" smtClean="0"/>
                        <a:t>6</a:t>
                      </a:r>
                      <a:endParaRPr lang="en-GB" sz="2000" dirty="0"/>
                    </a:p>
                  </a:txBody>
                  <a:tcPr anchor="ctr">
                    <a:solidFill>
                      <a:schemeClr val="accent3">
                        <a:lumMod val="20000"/>
                        <a:lumOff val="80000"/>
                      </a:schemeClr>
                    </a:solidFill>
                  </a:tcPr>
                </a:tc>
              </a:tr>
            </a:tbl>
          </a:graphicData>
        </a:graphic>
      </p:graphicFrame>
    </p:spTree>
    <p:extLst>
      <p:ext uri="{BB962C8B-B14F-4D97-AF65-F5344CB8AC3E}">
        <p14:creationId xmlns:p14="http://schemas.microsoft.com/office/powerpoint/2010/main" val="3308979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15856859"/>
              </p:ext>
            </p:extLst>
          </p:nvPr>
        </p:nvGraphicFramePr>
        <p:xfrm>
          <a:off x="457200" y="1143000"/>
          <a:ext cx="8229599" cy="5327904"/>
        </p:xfrm>
        <a:graphic>
          <a:graphicData uri="http://schemas.openxmlformats.org/drawingml/2006/table">
            <a:tbl>
              <a:tblPr firstRow="1" firstCol="1" bandRow="1"/>
              <a:tblGrid>
                <a:gridCol w="1828800"/>
                <a:gridCol w="2446177"/>
                <a:gridCol w="1821023"/>
                <a:gridCol w="2133599"/>
              </a:tblGrid>
              <a:tr h="277473">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INTERVENTION LOGIC</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OBJECTIVELY VERIFIABLE INDICATORS</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solidFill>
                            <a:srgbClr val="000000"/>
                          </a:solidFill>
                          <a:effectLst/>
                          <a:latin typeface="Calibri"/>
                          <a:ea typeface="Times New Roman"/>
                          <a:cs typeface="Times New Roman"/>
                        </a:rPr>
                        <a:t>MEANS/SOURCE OF VERIFICATION</a:t>
                      </a:r>
                      <a:endParaRPr lang="en-GB" sz="160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solidFill>
                            <a:srgbClr val="000000"/>
                          </a:solidFill>
                          <a:effectLst/>
                          <a:latin typeface="Calibri"/>
                          <a:ea typeface="Times New Roman"/>
                          <a:cs typeface="Times New Roman"/>
                        </a:rPr>
                        <a:t>IMPORTANT ASSUMPTIONS</a:t>
                      </a:r>
                      <a:endParaRPr lang="en-GB" sz="160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6718">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Purpose</a:t>
                      </a:r>
                      <a:endParaRPr lang="en-GB" sz="1600" dirty="0">
                        <a:effectLst/>
                        <a:latin typeface="Calibri"/>
                        <a:ea typeface="Calibri"/>
                        <a:cs typeface="Times New Roman"/>
                      </a:endParaRPr>
                    </a:p>
                    <a:p>
                      <a:pPr marL="0" marR="0">
                        <a:lnSpc>
                          <a:spcPct val="115000"/>
                        </a:lnSpc>
                        <a:spcBef>
                          <a:spcPts val="0"/>
                        </a:spcBef>
                        <a:spcAft>
                          <a:spcPts val="0"/>
                        </a:spcAft>
                      </a:pPr>
                      <a:r>
                        <a:rPr lang="en-US" sz="1600" dirty="0">
                          <a:effectLst/>
                          <a:latin typeface="Calibri"/>
                          <a:ea typeface="Calibri"/>
                          <a:cs typeface="Times New Roman"/>
                        </a:rPr>
                        <a:t>Provide pathways out of hunger and poverty for small holder families through sustainably intensified farming systems that sufficiently improve food, nutrition, and income security, particularly for women and children, and conserve or enhance the natural resource base.</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Per capita food consumption and availability in the target areas increases at household level</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The proportion of household income due to agricultural activities increases </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Proportion of children below 5 years having adequate nutrition and with normal growth indicators increases</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Number of hectares under improved SI technologies increases</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Program ex-post evaluation report by IFPRI</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Poverty monitoring surveys  by local governments</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Household expenditure surveys in project action sites by local governments</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Partner countries continue to invest in agriculture in a way that compliments program activities</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solidFill>
                            <a:srgbClr val="000000"/>
                          </a:solidFill>
                          <a:effectLst/>
                          <a:latin typeface="Calibri"/>
                          <a:ea typeface="Calibri"/>
                          <a:cs typeface="Times New Roman"/>
                        </a:rPr>
                        <a:t>Feed the Future priority countries and investments remain consistent with project</a:t>
                      </a:r>
                      <a:endParaRPr lang="en-GB" sz="16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600" dirty="0">
                          <a:effectLst/>
                          <a:latin typeface="Calibri"/>
                          <a:ea typeface="Calibri"/>
                          <a:cs typeface="Times New Roman"/>
                        </a:rPr>
                        <a:t>Political stability in countries with intervention sites </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bl>
          </a:graphicData>
        </a:graphic>
      </p:graphicFrame>
      <p:sp>
        <p:nvSpPr>
          <p:cNvPr id="3" name="Rectangle 2"/>
          <p:cNvSpPr/>
          <p:nvPr/>
        </p:nvSpPr>
        <p:spPr>
          <a:xfrm>
            <a:off x="2286000" y="381000"/>
            <a:ext cx="4572000" cy="729430"/>
          </a:xfrm>
          <a:prstGeom prst="rect">
            <a:avLst/>
          </a:prstGeom>
        </p:spPr>
        <p:txBody>
          <a:bodyPr>
            <a:spAutoFit/>
          </a:bodyPr>
          <a:lstStyle/>
          <a:p>
            <a:pPr algn="ctr">
              <a:lnSpc>
                <a:spcPct val="115000"/>
              </a:lnSpc>
            </a:pPr>
            <a:r>
              <a:rPr lang="en-US" b="1" dirty="0">
                <a:ea typeface="Calibri"/>
                <a:cs typeface="Times New Roman"/>
              </a:rPr>
              <a:t>Africa RISING East and Southern Africa </a:t>
            </a:r>
            <a:endParaRPr lang="en-GB" sz="1400" dirty="0">
              <a:ea typeface="Calibri"/>
              <a:cs typeface="Times New Roman"/>
            </a:endParaRPr>
          </a:p>
          <a:p>
            <a:pPr algn="ctr">
              <a:lnSpc>
                <a:spcPct val="115000"/>
              </a:lnSpc>
            </a:pPr>
            <a:r>
              <a:rPr lang="en-US" b="1" dirty="0">
                <a:ea typeface="Calibri"/>
                <a:cs typeface="Times New Roman"/>
              </a:rPr>
              <a:t>2016 - 2021 project log frame </a:t>
            </a:r>
            <a:endParaRPr lang="en-GB" sz="1400" dirty="0">
              <a:ea typeface="Calibri"/>
              <a:cs typeface="Times New Roman"/>
            </a:endParaRPr>
          </a:p>
        </p:txBody>
      </p:sp>
    </p:spTree>
    <p:extLst>
      <p:ext uri="{BB962C8B-B14F-4D97-AF65-F5344CB8AC3E}">
        <p14:creationId xmlns:p14="http://schemas.microsoft.com/office/powerpoint/2010/main" val="236464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53251565"/>
              </p:ext>
            </p:extLst>
          </p:nvPr>
        </p:nvGraphicFramePr>
        <p:xfrm>
          <a:off x="457200" y="685800"/>
          <a:ext cx="8229599" cy="5888736"/>
        </p:xfrm>
        <a:graphic>
          <a:graphicData uri="http://schemas.openxmlformats.org/drawingml/2006/table">
            <a:tbl>
              <a:tblPr firstRow="1" firstCol="1" bandRow="1"/>
              <a:tblGrid>
                <a:gridCol w="3352800"/>
                <a:gridCol w="1981200"/>
                <a:gridCol w="1524000"/>
                <a:gridCol w="1371599"/>
              </a:tblGrid>
              <a:tr h="875057">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Project Outcome 1:</a:t>
                      </a:r>
                      <a:r>
                        <a:rPr lang="en-GB" sz="1600" dirty="0">
                          <a:effectLst/>
                          <a:latin typeface="Calibri"/>
                          <a:ea typeface="Calibri"/>
                          <a:cs typeface="Times New Roman"/>
                        </a:rPr>
                        <a:t> Productivity of crop-livestock systems in selected semi-arid and sub-humid agro-ecologies of ESA enhanced</a:t>
                      </a: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endParaRPr lang="en-GB" sz="1000">
                        <a:effectLst/>
                        <a:latin typeface="Calibri"/>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endParaRPr lang="en-GB" sz="1000">
                        <a:effectLst/>
                        <a:latin typeface="Calibri"/>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44019">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OUTPUT</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OBJECTIVELY VERIFIABLE INDICATORS</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91440" marR="0">
                        <a:lnSpc>
                          <a:spcPct val="115000"/>
                        </a:lnSpc>
                        <a:spcBef>
                          <a:spcPts val="0"/>
                        </a:spcBef>
                        <a:spcAft>
                          <a:spcPts val="0"/>
                        </a:spcAft>
                      </a:pPr>
                      <a:r>
                        <a:rPr lang="en-US" sz="1600" b="1" dirty="0">
                          <a:solidFill>
                            <a:srgbClr val="000000"/>
                          </a:solidFill>
                          <a:effectLst/>
                          <a:latin typeface="Calibri"/>
                          <a:ea typeface="Times New Roman"/>
                          <a:cs typeface="Times New Roman"/>
                        </a:rPr>
                        <a:t>MEANS/SOURCE OF VERIFICATION</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IMPORTANT ASSUMPTIONS</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r h="1093821">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Output 1.1:</a:t>
                      </a:r>
                      <a:r>
                        <a:rPr lang="en-US" sz="1600" dirty="0">
                          <a:effectLst/>
                          <a:latin typeface="Calibri"/>
                          <a:ea typeface="Calibri"/>
                          <a:cs typeface="Times New Roman"/>
                        </a:rPr>
                        <a:t> Proven integrated crop-livestock technologies for improved productivity diversified diets and income in target agro-ecologies delivered.</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9144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000">
                          <a:solidFill>
                            <a:srgbClr val="365F91"/>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75057">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Output 1.2: </a:t>
                      </a:r>
                      <a:r>
                        <a:rPr lang="en-US" sz="1600" dirty="0">
                          <a:effectLst/>
                          <a:latin typeface="Calibri"/>
                          <a:ea typeface="Calibri"/>
                          <a:cs typeface="Times New Roman"/>
                        </a:rPr>
                        <a:t>Climate smart crop and crop-livestock technologies in targeted landscapes and semi-arid areas delivered.</a:t>
                      </a:r>
                      <a:r>
                        <a:rPr lang="en-US" sz="1600" b="1" dirty="0">
                          <a:solidFill>
                            <a:srgbClr val="000000"/>
                          </a:solidFill>
                          <a:effectLst/>
                          <a:latin typeface="Calibri"/>
                          <a:ea typeface="Times New Roman"/>
                          <a:cs typeface="Times New Roman"/>
                        </a:rPr>
                        <a:t> </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9144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000">
                          <a:solidFill>
                            <a:srgbClr val="365F91"/>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093821">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Output 1.3: </a:t>
                      </a:r>
                      <a:r>
                        <a:rPr lang="en-US" sz="1600" dirty="0">
                          <a:effectLst/>
                          <a:latin typeface="Calibri"/>
                          <a:ea typeface="Calibri"/>
                          <a:cs typeface="Times New Roman"/>
                        </a:rPr>
                        <a:t>The awareness and use of locally available organic nutrient resources (manure, crop residues, etc.,) and fertilizer at community level enhanced</a:t>
                      </a:r>
                      <a:r>
                        <a:rPr lang="en-US" sz="1600" dirty="0" smtClean="0">
                          <a:effectLst/>
                          <a:latin typeface="Calibri"/>
                          <a:ea typeface="Calibri"/>
                          <a:cs typeface="Times New Roman"/>
                        </a:rPr>
                        <a:t>.</a:t>
                      </a:r>
                      <a:r>
                        <a:rPr lang="en-US" sz="1600" dirty="0" smtClean="0">
                          <a:solidFill>
                            <a:srgbClr val="FF0000"/>
                          </a:solidFill>
                          <a:effectLst/>
                          <a:latin typeface="Calibri"/>
                          <a:ea typeface="Calibri"/>
                          <a:cs typeface="Times New Roman"/>
                        </a:rPr>
                        <a:t> </a:t>
                      </a:r>
                      <a:r>
                        <a:rPr lang="en-US" sz="1600" dirty="0" err="1" smtClean="0">
                          <a:solidFill>
                            <a:srgbClr val="FF0000"/>
                          </a:solidFill>
                          <a:effectLst/>
                          <a:latin typeface="Calibri"/>
                          <a:ea typeface="Calibri"/>
                          <a:cs typeface="Times New Roman"/>
                        </a:rPr>
                        <a:t>Etc</a:t>
                      </a:r>
                      <a:r>
                        <a:rPr lang="en-US" sz="1600" dirty="0" smtClean="0">
                          <a:solidFill>
                            <a:srgbClr val="FF0000"/>
                          </a:solidFill>
                          <a:effectLst/>
                          <a:latin typeface="Calibri"/>
                          <a:ea typeface="Calibri"/>
                          <a:cs typeface="Times New Roman"/>
                        </a:rPr>
                        <a:t> to 1.5</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9144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GB" sz="11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000" dirty="0">
                          <a:solidFill>
                            <a:srgbClr val="365F91"/>
                          </a:solidFill>
                          <a:effectLst/>
                          <a:latin typeface="Calibri"/>
                          <a:ea typeface="Times New Roman"/>
                          <a:cs typeface="Times New Roman"/>
                        </a:rPr>
                        <a:t> </a:t>
                      </a:r>
                      <a:endParaRPr lang="en-GB" sz="11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4052893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64494412"/>
              </p:ext>
            </p:extLst>
          </p:nvPr>
        </p:nvGraphicFramePr>
        <p:xfrm>
          <a:off x="457200" y="2400483"/>
          <a:ext cx="8229599" cy="4219777"/>
        </p:xfrm>
        <a:graphic>
          <a:graphicData uri="http://schemas.openxmlformats.org/drawingml/2006/table">
            <a:tbl>
              <a:tblPr firstRow="1" firstCol="1" bandRow="1"/>
              <a:tblGrid>
                <a:gridCol w="4038600"/>
                <a:gridCol w="1295400"/>
                <a:gridCol w="1447800"/>
                <a:gridCol w="1447799"/>
              </a:tblGrid>
              <a:tr h="226393">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ACTIVITY</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nSpc>
                          <a:spcPct val="115000"/>
                        </a:lnSpc>
                        <a:spcBef>
                          <a:spcPts val="0"/>
                        </a:spcBef>
                        <a:spcAft>
                          <a:spcPts val="0"/>
                        </a:spcAft>
                      </a:pPr>
                      <a:r>
                        <a:rPr lang="en-US" sz="1600" b="1">
                          <a:solidFill>
                            <a:srgbClr val="000000"/>
                          </a:solidFill>
                          <a:effectLst/>
                          <a:latin typeface="Calibri"/>
                          <a:ea typeface="Times New Roman"/>
                          <a:cs typeface="Times New Roman"/>
                        </a:rPr>
                        <a:t>OBJECTIVELY VERIFIABLE INDICATORS</a:t>
                      </a:r>
                      <a:endParaRPr lang="en-GB" sz="160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91440" marR="0">
                        <a:lnSpc>
                          <a:spcPct val="115000"/>
                        </a:lnSpc>
                        <a:spcBef>
                          <a:spcPts val="0"/>
                        </a:spcBef>
                        <a:spcAft>
                          <a:spcPts val="0"/>
                        </a:spcAft>
                      </a:pPr>
                      <a:r>
                        <a:rPr lang="en-US" sz="1600" b="1" dirty="0">
                          <a:solidFill>
                            <a:srgbClr val="000000"/>
                          </a:solidFill>
                          <a:effectLst/>
                          <a:latin typeface="Calibri"/>
                          <a:ea typeface="Times New Roman"/>
                          <a:cs typeface="Times New Roman"/>
                        </a:rPr>
                        <a:t>MEANS</a:t>
                      </a:r>
                      <a:r>
                        <a:rPr lang="en-US" sz="1600" b="1" dirty="0" smtClean="0">
                          <a:solidFill>
                            <a:srgbClr val="000000"/>
                          </a:solidFill>
                          <a:effectLst/>
                          <a:latin typeface="Calibri"/>
                          <a:ea typeface="Times New Roman"/>
                          <a:cs typeface="Times New Roman"/>
                        </a:rPr>
                        <a:t>/ SOURCE </a:t>
                      </a:r>
                      <a:r>
                        <a:rPr lang="en-US" sz="1600" b="1" dirty="0">
                          <a:solidFill>
                            <a:srgbClr val="000000"/>
                          </a:solidFill>
                          <a:effectLst/>
                          <a:latin typeface="Calibri"/>
                          <a:ea typeface="Times New Roman"/>
                          <a:cs typeface="Times New Roman"/>
                        </a:rPr>
                        <a:t>OF VERIFICATION</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IMPORTANT ASSUMPTIONS </a:t>
                      </a:r>
                      <a:endParaRPr lang="en-GB" sz="1600" dirty="0">
                        <a:effectLst/>
                        <a:latin typeface="Calibri"/>
                        <a:ea typeface="Calibri"/>
                        <a:cs typeface="Times New Roman"/>
                      </a:endParaRPr>
                    </a:p>
                  </a:txBody>
                  <a:tcPr marL="68107" marR="681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r h="574369">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Activity 1.1.1: </a:t>
                      </a:r>
                      <a:r>
                        <a:rPr lang="en-US" sz="1600" dirty="0">
                          <a:effectLst/>
                          <a:latin typeface="Calibri"/>
                          <a:ea typeface="Calibri"/>
                          <a:cs typeface="Times New Roman"/>
                        </a:rPr>
                        <a:t>Assess and iteratively improved crop-livestock combinations from phase 1.</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solidFill>
                            <a:srgbClr val="000000"/>
                          </a:solidFill>
                          <a:effectLst/>
                          <a:latin typeface="Calibri"/>
                          <a:ea typeface="Times New Roman"/>
                          <a:cs typeface="Times New Roman"/>
                        </a:rPr>
                        <a:t> </a:t>
                      </a:r>
                      <a:endParaRPr lang="en-GB" sz="16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91440" marR="0">
                        <a:lnSpc>
                          <a:spcPct val="115000"/>
                        </a:lnSpc>
                        <a:spcBef>
                          <a:spcPts val="0"/>
                        </a:spcBef>
                        <a:spcAft>
                          <a:spcPts val="0"/>
                        </a:spcAft>
                      </a:pPr>
                      <a:r>
                        <a:rPr lang="en-US" sz="1600" dirty="0">
                          <a:solidFill>
                            <a:srgbClr val="000000"/>
                          </a:solidFill>
                          <a:effectLst/>
                          <a:latin typeface="Calibri"/>
                          <a:ea typeface="Times New Roman"/>
                          <a:cs typeface="Times New Roman"/>
                        </a:rPr>
                        <a:t> </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solidFill>
                            <a:srgbClr val="365F91"/>
                          </a:solidFill>
                          <a:effectLst/>
                          <a:latin typeface="Calibri"/>
                          <a:ea typeface="Times New Roman"/>
                          <a:cs typeface="Times New Roman"/>
                        </a:rPr>
                        <a:t> </a:t>
                      </a:r>
                      <a:endParaRPr lang="en-GB" sz="16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48739">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Activity 1.1.2: </a:t>
                      </a:r>
                      <a:r>
                        <a:rPr lang="en-US" sz="1600" dirty="0">
                          <a:effectLst/>
                          <a:latin typeface="Calibri"/>
                          <a:ea typeface="Calibri"/>
                          <a:cs typeface="Times New Roman"/>
                        </a:rPr>
                        <a:t>Evaluate and implement pathways that are effective at improving access to seeds and clonal material of modern varieties of legumes, cereals, vegetable and forages.</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solidFill>
                            <a:srgbClr val="000000"/>
                          </a:solidFill>
                          <a:effectLst/>
                          <a:latin typeface="Calibri"/>
                          <a:ea typeface="Times New Roman"/>
                          <a:cs typeface="Times New Roman"/>
                        </a:rPr>
                        <a:t> </a:t>
                      </a:r>
                      <a:endParaRPr lang="en-GB" sz="16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91440" marR="0">
                        <a:lnSpc>
                          <a:spcPct val="115000"/>
                        </a:lnSpc>
                        <a:spcBef>
                          <a:spcPts val="0"/>
                        </a:spcBef>
                        <a:spcAft>
                          <a:spcPts val="0"/>
                        </a:spcAft>
                      </a:pPr>
                      <a:r>
                        <a:rPr lang="en-US" sz="1600">
                          <a:solidFill>
                            <a:srgbClr val="000000"/>
                          </a:solidFill>
                          <a:effectLst/>
                          <a:latin typeface="Calibri"/>
                          <a:ea typeface="Times New Roman"/>
                          <a:cs typeface="Times New Roman"/>
                        </a:rPr>
                        <a:t> </a:t>
                      </a:r>
                      <a:endParaRPr lang="en-GB" sz="16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solidFill>
                            <a:srgbClr val="365F91"/>
                          </a:solidFill>
                          <a:effectLst/>
                          <a:latin typeface="Calibri"/>
                          <a:ea typeface="Times New Roman"/>
                          <a:cs typeface="Times New Roman"/>
                        </a:rPr>
                        <a:t> </a:t>
                      </a:r>
                      <a:endParaRPr lang="en-GB" sz="160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57282">
                <a:tc>
                  <a:txBody>
                    <a:bodyPr/>
                    <a:lstStyle/>
                    <a:p>
                      <a:pPr marL="0" marR="0">
                        <a:lnSpc>
                          <a:spcPct val="115000"/>
                        </a:lnSpc>
                        <a:spcBef>
                          <a:spcPts val="0"/>
                        </a:spcBef>
                        <a:spcAft>
                          <a:spcPts val="0"/>
                        </a:spcAft>
                      </a:pPr>
                      <a:r>
                        <a:rPr lang="en-US" sz="1600" b="1" dirty="0">
                          <a:solidFill>
                            <a:srgbClr val="000000"/>
                          </a:solidFill>
                          <a:effectLst/>
                          <a:latin typeface="Calibri"/>
                          <a:ea typeface="Times New Roman"/>
                          <a:cs typeface="Times New Roman"/>
                        </a:rPr>
                        <a:t>Activity 1.2.1: </a:t>
                      </a:r>
                      <a:r>
                        <a:rPr lang="en-US" sz="1600" dirty="0">
                          <a:effectLst/>
                          <a:latin typeface="Calibri"/>
                          <a:ea typeface="Calibri"/>
                          <a:cs typeface="Times New Roman"/>
                        </a:rPr>
                        <a:t>Farmer participatory experimentation with crop and soil management and integrated crop-livestock technologies in on-farm </a:t>
                      </a:r>
                      <a:r>
                        <a:rPr lang="en-US" sz="1600" dirty="0" smtClean="0">
                          <a:effectLst/>
                          <a:latin typeface="Calibri"/>
                          <a:ea typeface="Calibri"/>
                          <a:cs typeface="Times New Roman"/>
                        </a:rPr>
                        <a:t>situations…</a:t>
                      </a:r>
                      <a:r>
                        <a:rPr lang="en-US" sz="1600" dirty="0" err="1" smtClean="0">
                          <a:solidFill>
                            <a:srgbClr val="FF0000"/>
                          </a:solidFill>
                          <a:effectLst/>
                          <a:latin typeface="Calibri"/>
                          <a:ea typeface="Calibri"/>
                          <a:cs typeface="Times New Roman"/>
                        </a:rPr>
                        <a:t>etc</a:t>
                      </a:r>
                      <a:r>
                        <a:rPr lang="en-US" sz="1600" baseline="0" dirty="0" smtClean="0">
                          <a:solidFill>
                            <a:srgbClr val="FF0000"/>
                          </a:solidFill>
                          <a:effectLst/>
                          <a:latin typeface="Calibri"/>
                          <a:ea typeface="Calibri"/>
                          <a:cs typeface="Times New Roman"/>
                        </a:rPr>
                        <a:t> up to 1.5.2</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dirty="0">
                          <a:solidFill>
                            <a:srgbClr val="000000"/>
                          </a:solidFill>
                          <a:effectLst/>
                          <a:latin typeface="Calibri"/>
                          <a:ea typeface="Times New Roman"/>
                          <a:cs typeface="Times New Roman"/>
                        </a:rPr>
                        <a:t> </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91440" marR="0">
                        <a:lnSpc>
                          <a:spcPct val="115000"/>
                        </a:lnSpc>
                        <a:spcBef>
                          <a:spcPts val="0"/>
                        </a:spcBef>
                        <a:spcAft>
                          <a:spcPts val="0"/>
                        </a:spcAft>
                      </a:pPr>
                      <a:r>
                        <a:rPr lang="en-US" sz="1600" dirty="0">
                          <a:solidFill>
                            <a:srgbClr val="000000"/>
                          </a:solidFill>
                          <a:effectLst/>
                          <a:latin typeface="Calibri"/>
                          <a:ea typeface="Times New Roman"/>
                          <a:cs typeface="Times New Roman"/>
                        </a:rPr>
                        <a:t> </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dirty="0">
                          <a:solidFill>
                            <a:srgbClr val="365F91"/>
                          </a:solidFill>
                          <a:effectLst/>
                          <a:latin typeface="Calibri"/>
                          <a:ea typeface="Times New Roman"/>
                          <a:cs typeface="Times New Roman"/>
                        </a:rPr>
                        <a:t> </a:t>
                      </a:r>
                      <a:endParaRPr lang="en-GB" sz="1600" dirty="0">
                        <a:effectLst/>
                        <a:latin typeface="Calibri"/>
                        <a:ea typeface="Calibri"/>
                        <a:cs typeface="Times New Roman"/>
                      </a:endParaRPr>
                    </a:p>
                  </a:txBody>
                  <a:tcPr marL="68107" marR="68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973365260"/>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fricaRISING_presentation_template_Globa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AfricaRISING_presentation_template_Global (4)">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Presentation3" id="{ED7DE2DF-E474-4BAC-9361-5826CB4712A3}" vid="{C8A89AE2-0F92-40D4-A237-911D7B474A7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445</Words>
  <Application>Microsoft Office PowerPoint</Application>
  <PresentationFormat>On-screen Show (4:3)</PresentationFormat>
  <Paragraphs>93</Paragraphs>
  <Slides>5</Slides>
  <Notes>1</Notes>
  <HiddenSlides>0</HiddenSlides>
  <MMClips>0</MMClips>
  <ScaleCrop>false</ScaleCrop>
  <HeadingPairs>
    <vt:vector size="4" baseType="variant">
      <vt:variant>
        <vt:lpstr>Theme</vt:lpstr>
      </vt:variant>
      <vt:variant>
        <vt:i4>3</vt:i4>
      </vt:variant>
      <vt:variant>
        <vt:lpstr>Slide Titles</vt:lpstr>
      </vt:variant>
      <vt:variant>
        <vt:i4>5</vt:i4>
      </vt:variant>
    </vt:vector>
  </HeadingPairs>
  <TitlesOfParts>
    <vt:vector size="8" baseType="lpstr">
      <vt:lpstr>Office Theme</vt:lpstr>
      <vt:lpstr>AfricaRISING_presentation_template_Global</vt:lpstr>
      <vt:lpstr>AfricaRISING_presentation_template_Global (4)</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Mateete</dc:creator>
  <cp:lastModifiedBy>Odhong, Jonathan (IITA)</cp:lastModifiedBy>
  <cp:revision>6</cp:revision>
  <dcterms:created xsi:type="dcterms:W3CDTF">2016-10-06T04:59:56Z</dcterms:created>
  <dcterms:modified xsi:type="dcterms:W3CDTF">2016-10-11T15:30:44Z</dcterms:modified>
</cp:coreProperties>
</file>